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72" r:id="rId7"/>
    <p:sldId id="265" r:id="rId8"/>
    <p:sldId id="273" r:id="rId9"/>
    <p:sldId id="259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FA1B6-6EFF-4349-8FC5-65D5F69657EF}" v="910" dt="2022-12-06T19:35:35.360"/>
    <p1510:client id="{885D8B79-7FEF-9C50-2D35-0CE6CA5AD381}" v="639" dt="2022-12-07T17:45:06.468"/>
    <p1510:client id="{988B8331-EA26-D6F9-941B-41A007DC4FC6}" v="19" dt="2022-12-08T14:00:20.139"/>
    <p1510:client id="{D7964956-43D0-6AA7-5FB8-201BC9C60C3A}" v="21" dt="2022-12-07T17:52:17.215"/>
    <p1510:client id="{E000B2A7-3E11-F6D1-36A7-53983D792B82}" v="57" dt="2022-12-08T19:12:58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12996-BA7E-4D15-B55C-EFDAE2D020E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FA623-D2D6-4D75-A164-4DE15BD0788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ACTION</a:t>
          </a:r>
        </a:p>
      </dgm:t>
    </dgm:pt>
    <dgm:pt modelId="{DAC2135C-4AC4-47D4-993C-672B62B9863C}" type="parTrans" cxnId="{FF20B6D3-6503-4F1F-ABAA-0C0B489F4843}">
      <dgm:prSet/>
      <dgm:spPr/>
      <dgm:t>
        <a:bodyPr/>
        <a:lstStyle/>
        <a:p>
          <a:endParaRPr lang="en-US"/>
        </a:p>
      </dgm:t>
    </dgm:pt>
    <dgm:pt modelId="{75264F42-11B0-4B6F-AB4A-A4CB9953047C}" type="sibTrans" cxnId="{FF20B6D3-6503-4F1F-ABAA-0C0B489F4843}">
      <dgm:prSet/>
      <dgm:spPr/>
      <dgm:t>
        <a:bodyPr/>
        <a:lstStyle/>
        <a:p>
          <a:endParaRPr lang="en-US"/>
        </a:p>
      </dgm:t>
    </dgm:pt>
    <dgm:pt modelId="{65C35BA5-7BE0-426F-81B3-3B56D72550EA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REFLECTION</a:t>
          </a:r>
        </a:p>
      </dgm:t>
    </dgm:pt>
    <dgm:pt modelId="{3B4865B3-3996-4260-BED0-DCDD11D8D16C}" type="parTrans" cxnId="{0E94BA25-FFFF-43D7-B2B3-255D630643B0}">
      <dgm:prSet/>
      <dgm:spPr/>
      <dgm:t>
        <a:bodyPr/>
        <a:lstStyle/>
        <a:p>
          <a:endParaRPr lang="en-US"/>
        </a:p>
      </dgm:t>
    </dgm:pt>
    <dgm:pt modelId="{22342474-91A6-4D5A-A700-4213AF8D76A2}" type="sibTrans" cxnId="{0E94BA25-FFFF-43D7-B2B3-255D630643B0}">
      <dgm:prSet/>
      <dgm:spPr/>
      <dgm:t>
        <a:bodyPr/>
        <a:lstStyle/>
        <a:p>
          <a:endParaRPr lang="en-US"/>
        </a:p>
      </dgm:t>
    </dgm:pt>
    <dgm:pt modelId="{557ABD8A-95BF-43A0-8628-2FC042D45C9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latin typeface="Tenorite"/>
            </a:rPr>
            <a:t>INQUIRY</a:t>
          </a:r>
          <a:endParaRPr lang="en-US"/>
        </a:p>
      </dgm:t>
    </dgm:pt>
    <dgm:pt modelId="{5EA94609-07E1-4512-9741-95A79DCBED5B}" type="parTrans" cxnId="{846E325B-7220-4BCF-85E4-67176FAFA1C8}">
      <dgm:prSet/>
      <dgm:spPr/>
      <dgm:t>
        <a:bodyPr/>
        <a:lstStyle/>
        <a:p>
          <a:endParaRPr lang="en-US"/>
        </a:p>
      </dgm:t>
    </dgm:pt>
    <dgm:pt modelId="{006103C6-26FF-4BF9-9B5A-7EDB19B7A1C8}" type="sibTrans" cxnId="{846E325B-7220-4BCF-85E4-67176FAFA1C8}">
      <dgm:prSet/>
      <dgm:spPr/>
      <dgm:t>
        <a:bodyPr/>
        <a:lstStyle/>
        <a:p>
          <a:endParaRPr lang="en-US"/>
        </a:p>
      </dgm:t>
    </dgm:pt>
    <dgm:pt modelId="{B363F34E-D603-442C-B8D0-04F440417597}" type="pres">
      <dgm:prSet presAssocID="{B6112996-BA7E-4D15-B55C-EFDAE2D020EF}" presName="Name0" presStyleCnt="0">
        <dgm:presLayoutVars>
          <dgm:dir/>
          <dgm:resizeHandles val="exact"/>
        </dgm:presLayoutVars>
      </dgm:prSet>
      <dgm:spPr/>
    </dgm:pt>
    <dgm:pt modelId="{95F737FD-351C-4EBC-86D1-16ED570313A7}" type="pres">
      <dgm:prSet presAssocID="{04CFA623-D2D6-4D75-A164-4DE15BD07884}" presName="node" presStyleLbl="node1" presStyleIdx="0" presStyleCnt="3">
        <dgm:presLayoutVars>
          <dgm:bulletEnabled val="1"/>
        </dgm:presLayoutVars>
      </dgm:prSet>
      <dgm:spPr/>
    </dgm:pt>
    <dgm:pt modelId="{8469C4A1-5845-4CCA-B0A4-4BE3DD4E8724}" type="pres">
      <dgm:prSet presAssocID="{75264F42-11B0-4B6F-AB4A-A4CB9953047C}" presName="sibTrans" presStyleLbl="sibTrans2D1" presStyleIdx="0" presStyleCnt="3"/>
      <dgm:spPr/>
    </dgm:pt>
    <dgm:pt modelId="{F11288B3-5ECD-4904-8B08-D0F7759373F2}" type="pres">
      <dgm:prSet presAssocID="{75264F42-11B0-4B6F-AB4A-A4CB9953047C}" presName="connectorText" presStyleLbl="sibTrans2D1" presStyleIdx="0" presStyleCnt="3"/>
      <dgm:spPr/>
    </dgm:pt>
    <dgm:pt modelId="{CF4F0194-1DA4-446A-BEF5-D157723AF59C}" type="pres">
      <dgm:prSet presAssocID="{65C35BA5-7BE0-426F-81B3-3B56D72550EA}" presName="node" presStyleLbl="node1" presStyleIdx="1" presStyleCnt="3">
        <dgm:presLayoutVars>
          <dgm:bulletEnabled val="1"/>
        </dgm:presLayoutVars>
      </dgm:prSet>
      <dgm:spPr/>
    </dgm:pt>
    <dgm:pt modelId="{4EE2E5E1-A33F-46B3-AF0B-FEB50525EBC6}" type="pres">
      <dgm:prSet presAssocID="{22342474-91A6-4D5A-A700-4213AF8D76A2}" presName="sibTrans" presStyleLbl="sibTrans2D1" presStyleIdx="1" presStyleCnt="3"/>
      <dgm:spPr/>
    </dgm:pt>
    <dgm:pt modelId="{C3CCCFAC-28E2-4A89-AC5B-34A26D6AF75C}" type="pres">
      <dgm:prSet presAssocID="{22342474-91A6-4D5A-A700-4213AF8D76A2}" presName="connectorText" presStyleLbl="sibTrans2D1" presStyleIdx="1" presStyleCnt="3"/>
      <dgm:spPr/>
    </dgm:pt>
    <dgm:pt modelId="{0158800C-681A-42EA-9913-EAE845513AF1}" type="pres">
      <dgm:prSet presAssocID="{557ABD8A-95BF-43A0-8628-2FC042D45C9D}" presName="node" presStyleLbl="node1" presStyleIdx="2" presStyleCnt="3">
        <dgm:presLayoutVars>
          <dgm:bulletEnabled val="1"/>
        </dgm:presLayoutVars>
      </dgm:prSet>
      <dgm:spPr/>
    </dgm:pt>
    <dgm:pt modelId="{E456DD32-B067-424D-8EC1-174E274A61C0}" type="pres">
      <dgm:prSet presAssocID="{006103C6-26FF-4BF9-9B5A-7EDB19B7A1C8}" presName="sibTrans" presStyleLbl="sibTrans2D1" presStyleIdx="2" presStyleCnt="3"/>
      <dgm:spPr/>
    </dgm:pt>
    <dgm:pt modelId="{7865B759-F9AF-4236-A0A3-02D0962AE7B6}" type="pres">
      <dgm:prSet presAssocID="{006103C6-26FF-4BF9-9B5A-7EDB19B7A1C8}" presName="connectorText" presStyleLbl="sibTrans2D1" presStyleIdx="2" presStyleCnt="3"/>
      <dgm:spPr/>
    </dgm:pt>
  </dgm:ptLst>
  <dgm:cxnLst>
    <dgm:cxn modelId="{EE148F1F-7616-4A00-A50B-9ED5EB2C00D8}" type="presOf" srcId="{22342474-91A6-4D5A-A700-4213AF8D76A2}" destId="{4EE2E5E1-A33F-46B3-AF0B-FEB50525EBC6}" srcOrd="0" destOrd="0" presId="urn:microsoft.com/office/officeart/2005/8/layout/cycle7"/>
    <dgm:cxn modelId="{0E94BA25-FFFF-43D7-B2B3-255D630643B0}" srcId="{B6112996-BA7E-4D15-B55C-EFDAE2D020EF}" destId="{65C35BA5-7BE0-426F-81B3-3B56D72550EA}" srcOrd="1" destOrd="0" parTransId="{3B4865B3-3996-4260-BED0-DCDD11D8D16C}" sibTransId="{22342474-91A6-4D5A-A700-4213AF8D76A2}"/>
    <dgm:cxn modelId="{1C886739-F2D2-44F9-BA1B-5525497540D5}" type="presOf" srcId="{75264F42-11B0-4B6F-AB4A-A4CB9953047C}" destId="{8469C4A1-5845-4CCA-B0A4-4BE3DD4E8724}" srcOrd="0" destOrd="0" presId="urn:microsoft.com/office/officeart/2005/8/layout/cycle7"/>
    <dgm:cxn modelId="{0C9FC43D-C1C8-4A01-BA0A-83463C05564B}" type="presOf" srcId="{B6112996-BA7E-4D15-B55C-EFDAE2D020EF}" destId="{B363F34E-D603-442C-B8D0-04F440417597}" srcOrd="0" destOrd="0" presId="urn:microsoft.com/office/officeart/2005/8/layout/cycle7"/>
    <dgm:cxn modelId="{846E325B-7220-4BCF-85E4-67176FAFA1C8}" srcId="{B6112996-BA7E-4D15-B55C-EFDAE2D020EF}" destId="{557ABD8A-95BF-43A0-8628-2FC042D45C9D}" srcOrd="2" destOrd="0" parTransId="{5EA94609-07E1-4512-9741-95A79DCBED5B}" sibTransId="{006103C6-26FF-4BF9-9B5A-7EDB19B7A1C8}"/>
    <dgm:cxn modelId="{71359268-F245-4965-ADB4-2FC4706E3369}" type="presOf" srcId="{04CFA623-D2D6-4D75-A164-4DE15BD07884}" destId="{95F737FD-351C-4EBC-86D1-16ED570313A7}" srcOrd="0" destOrd="0" presId="urn:microsoft.com/office/officeart/2005/8/layout/cycle7"/>
    <dgm:cxn modelId="{05842A59-6AE8-4D85-86AF-39BF22DC5FE7}" type="presOf" srcId="{557ABD8A-95BF-43A0-8628-2FC042D45C9D}" destId="{0158800C-681A-42EA-9913-EAE845513AF1}" srcOrd="0" destOrd="0" presId="urn:microsoft.com/office/officeart/2005/8/layout/cycle7"/>
    <dgm:cxn modelId="{77112683-4DC2-48FB-A0A1-9873AD188E88}" type="presOf" srcId="{75264F42-11B0-4B6F-AB4A-A4CB9953047C}" destId="{F11288B3-5ECD-4904-8B08-D0F7759373F2}" srcOrd="1" destOrd="0" presId="urn:microsoft.com/office/officeart/2005/8/layout/cycle7"/>
    <dgm:cxn modelId="{B1F4DE86-47CA-4AFC-9B59-77ED2DFE3964}" type="presOf" srcId="{65C35BA5-7BE0-426F-81B3-3B56D72550EA}" destId="{CF4F0194-1DA4-446A-BEF5-D157723AF59C}" srcOrd="0" destOrd="0" presId="urn:microsoft.com/office/officeart/2005/8/layout/cycle7"/>
    <dgm:cxn modelId="{3B0CECC4-01E9-4991-82A7-F7D2DA0CE4F3}" type="presOf" srcId="{006103C6-26FF-4BF9-9B5A-7EDB19B7A1C8}" destId="{E456DD32-B067-424D-8EC1-174E274A61C0}" srcOrd="0" destOrd="0" presId="urn:microsoft.com/office/officeart/2005/8/layout/cycle7"/>
    <dgm:cxn modelId="{EB955CC9-3A1B-44DA-A8D4-0D9D0CF382CF}" type="presOf" srcId="{22342474-91A6-4D5A-A700-4213AF8D76A2}" destId="{C3CCCFAC-28E2-4A89-AC5B-34A26D6AF75C}" srcOrd="1" destOrd="0" presId="urn:microsoft.com/office/officeart/2005/8/layout/cycle7"/>
    <dgm:cxn modelId="{FF20B6D3-6503-4F1F-ABAA-0C0B489F4843}" srcId="{B6112996-BA7E-4D15-B55C-EFDAE2D020EF}" destId="{04CFA623-D2D6-4D75-A164-4DE15BD07884}" srcOrd="0" destOrd="0" parTransId="{DAC2135C-4AC4-47D4-993C-672B62B9863C}" sibTransId="{75264F42-11B0-4B6F-AB4A-A4CB9953047C}"/>
    <dgm:cxn modelId="{D8745AE7-2D7D-4537-A738-676452CE6CE4}" type="presOf" srcId="{006103C6-26FF-4BF9-9B5A-7EDB19B7A1C8}" destId="{7865B759-F9AF-4236-A0A3-02D0962AE7B6}" srcOrd="1" destOrd="0" presId="urn:microsoft.com/office/officeart/2005/8/layout/cycle7"/>
    <dgm:cxn modelId="{D8E14932-0E7D-46B8-8AF4-75974A8EF56A}" type="presParOf" srcId="{B363F34E-D603-442C-B8D0-04F440417597}" destId="{95F737FD-351C-4EBC-86D1-16ED570313A7}" srcOrd="0" destOrd="0" presId="urn:microsoft.com/office/officeart/2005/8/layout/cycle7"/>
    <dgm:cxn modelId="{972DB0C5-831C-4F12-807C-B14A65BFB2E3}" type="presParOf" srcId="{B363F34E-D603-442C-B8D0-04F440417597}" destId="{8469C4A1-5845-4CCA-B0A4-4BE3DD4E8724}" srcOrd="1" destOrd="0" presId="urn:microsoft.com/office/officeart/2005/8/layout/cycle7"/>
    <dgm:cxn modelId="{FA8EBD51-7B98-49BF-93D4-BB147D6E0C6F}" type="presParOf" srcId="{8469C4A1-5845-4CCA-B0A4-4BE3DD4E8724}" destId="{F11288B3-5ECD-4904-8B08-D0F7759373F2}" srcOrd="0" destOrd="0" presId="urn:microsoft.com/office/officeart/2005/8/layout/cycle7"/>
    <dgm:cxn modelId="{0D891311-AA75-4F14-8968-F3BCAE29DA5D}" type="presParOf" srcId="{B363F34E-D603-442C-B8D0-04F440417597}" destId="{CF4F0194-1DA4-446A-BEF5-D157723AF59C}" srcOrd="2" destOrd="0" presId="urn:microsoft.com/office/officeart/2005/8/layout/cycle7"/>
    <dgm:cxn modelId="{4D4733E4-CD85-4A38-9641-EB9645D194C2}" type="presParOf" srcId="{B363F34E-D603-442C-B8D0-04F440417597}" destId="{4EE2E5E1-A33F-46B3-AF0B-FEB50525EBC6}" srcOrd="3" destOrd="0" presId="urn:microsoft.com/office/officeart/2005/8/layout/cycle7"/>
    <dgm:cxn modelId="{0435D92C-9DAD-4ECA-B69F-B93F0A4E099B}" type="presParOf" srcId="{4EE2E5E1-A33F-46B3-AF0B-FEB50525EBC6}" destId="{C3CCCFAC-28E2-4A89-AC5B-34A26D6AF75C}" srcOrd="0" destOrd="0" presId="urn:microsoft.com/office/officeart/2005/8/layout/cycle7"/>
    <dgm:cxn modelId="{3363B2E0-6062-4DB7-B0DA-08E6E8CF5A3A}" type="presParOf" srcId="{B363F34E-D603-442C-B8D0-04F440417597}" destId="{0158800C-681A-42EA-9913-EAE845513AF1}" srcOrd="4" destOrd="0" presId="urn:microsoft.com/office/officeart/2005/8/layout/cycle7"/>
    <dgm:cxn modelId="{6034FFDF-D4C8-4508-8B28-13CB7B0C8234}" type="presParOf" srcId="{B363F34E-D603-442C-B8D0-04F440417597}" destId="{E456DD32-B067-424D-8EC1-174E274A61C0}" srcOrd="5" destOrd="0" presId="urn:microsoft.com/office/officeart/2005/8/layout/cycle7"/>
    <dgm:cxn modelId="{D1198B4D-10B4-41F8-9D35-9219C4E2A577}" type="presParOf" srcId="{E456DD32-B067-424D-8EC1-174E274A61C0}" destId="{7865B759-F9AF-4236-A0A3-02D0962AE7B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737FD-351C-4EBC-86D1-16ED570313A7}">
      <dsp:nvSpPr>
        <dsp:cNvPr id="0" name=""/>
        <dsp:cNvSpPr/>
      </dsp:nvSpPr>
      <dsp:spPr>
        <a:xfrm>
          <a:off x="2887895" y="1682"/>
          <a:ext cx="2637309" cy="13186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ACTION</a:t>
          </a:r>
        </a:p>
      </dsp:txBody>
      <dsp:txXfrm>
        <a:off x="2926517" y="40304"/>
        <a:ext cx="2560065" cy="1241410"/>
      </dsp:txXfrm>
    </dsp:sp>
    <dsp:sp modelId="{8469C4A1-5845-4CCA-B0A4-4BE3DD4E8724}">
      <dsp:nvSpPr>
        <dsp:cNvPr id="0" name=""/>
        <dsp:cNvSpPr/>
      </dsp:nvSpPr>
      <dsp:spPr>
        <a:xfrm rot="3600000">
          <a:off x="4608059" y="2316492"/>
          <a:ext cx="1375033" cy="4615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46518" y="2408798"/>
        <a:ext cx="1098115" cy="276917"/>
      </dsp:txXfrm>
    </dsp:sp>
    <dsp:sp modelId="{CF4F0194-1DA4-446A-BEF5-D157723AF59C}">
      <dsp:nvSpPr>
        <dsp:cNvPr id="0" name=""/>
        <dsp:cNvSpPr/>
      </dsp:nvSpPr>
      <dsp:spPr>
        <a:xfrm>
          <a:off x="5065946" y="3774176"/>
          <a:ext cx="2637309" cy="13186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REFLECTION</a:t>
          </a:r>
        </a:p>
      </dsp:txBody>
      <dsp:txXfrm>
        <a:off x="5104568" y="3812798"/>
        <a:ext cx="2560065" cy="1241410"/>
      </dsp:txXfrm>
    </dsp:sp>
    <dsp:sp modelId="{4EE2E5E1-A33F-46B3-AF0B-FEB50525EBC6}">
      <dsp:nvSpPr>
        <dsp:cNvPr id="0" name=""/>
        <dsp:cNvSpPr/>
      </dsp:nvSpPr>
      <dsp:spPr>
        <a:xfrm rot="10800000">
          <a:off x="3519033" y="4202739"/>
          <a:ext cx="1375033" cy="4615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657492" y="4295045"/>
        <a:ext cx="1098115" cy="276917"/>
      </dsp:txXfrm>
    </dsp:sp>
    <dsp:sp modelId="{0158800C-681A-42EA-9913-EAE845513AF1}">
      <dsp:nvSpPr>
        <dsp:cNvPr id="0" name=""/>
        <dsp:cNvSpPr/>
      </dsp:nvSpPr>
      <dsp:spPr>
        <a:xfrm>
          <a:off x="709844" y="3774176"/>
          <a:ext cx="2637309" cy="13186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enorite"/>
            </a:rPr>
            <a:t>INQUIRY</a:t>
          </a:r>
          <a:endParaRPr lang="en-US" sz="3300" kern="1200"/>
        </a:p>
      </dsp:txBody>
      <dsp:txXfrm>
        <a:off x="748466" y="3812798"/>
        <a:ext cx="2560065" cy="1241410"/>
      </dsp:txXfrm>
    </dsp:sp>
    <dsp:sp modelId="{E456DD32-B067-424D-8EC1-174E274A61C0}">
      <dsp:nvSpPr>
        <dsp:cNvPr id="0" name=""/>
        <dsp:cNvSpPr/>
      </dsp:nvSpPr>
      <dsp:spPr>
        <a:xfrm rot="18000000">
          <a:off x="2430008" y="2316492"/>
          <a:ext cx="1375033" cy="4615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568467" y="2408798"/>
        <a:ext cx="1098115" cy="27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ramsey@hempsteadschools.org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620" y="4042955"/>
            <a:ext cx="4941771" cy="1122202"/>
          </a:xfrm>
        </p:spPr>
        <p:txBody>
          <a:bodyPr/>
          <a:lstStyle/>
          <a:p>
            <a:r>
              <a:rPr lang="en-US"/>
              <a:t>The 8</a:t>
            </a:r>
            <a:r>
              <a:rPr lang="en-US" baseline="30000"/>
              <a:t>th</a:t>
            </a:r>
            <a:r>
              <a:rPr lang="en-US"/>
              <a:t> grade community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106" y="5165157"/>
            <a:ext cx="5085184" cy="81839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IB Coordinator- Dr. Kellie Ramsey</a:t>
            </a:r>
          </a:p>
          <a:p>
            <a:r>
              <a:rPr lang="en-US"/>
              <a:t>Parents as Partners – A.B.G.S Media Center</a:t>
            </a:r>
          </a:p>
          <a:p>
            <a:r>
              <a:rPr lang="en-US"/>
              <a:t>December 8, 2022, 6 PM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7C9FC5-0C1E-42A8-97E6-F940775A0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28" y="3297062"/>
            <a:ext cx="4433240" cy="20237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900" b="1" kern="1200">
                <a:latin typeface="+mj-lt"/>
                <a:ea typeface="+mj-ea"/>
                <a:cs typeface="+mj-cs"/>
              </a:rPr>
              <a:t>Alverta B. Gray Schultz is an </a:t>
            </a:r>
            <a:r>
              <a:rPr lang="en-US" sz="2900" b="1"/>
              <a:t>authorized I</a:t>
            </a:r>
            <a:r>
              <a:rPr lang="en-US" sz="2900" b="1" kern="1200">
                <a:latin typeface="+mj-lt"/>
                <a:ea typeface="+mj-ea"/>
                <a:cs typeface="+mj-cs"/>
              </a:rPr>
              <a:t>.B World school!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825" y="4246277"/>
            <a:ext cx="4878993" cy="2035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kern="1200">
                <a:latin typeface="+mn-lt"/>
                <a:ea typeface="+mn-ea"/>
                <a:cs typeface="+mn-cs"/>
              </a:rPr>
              <a:t>One of the requirements of an </a:t>
            </a:r>
            <a:r>
              <a:rPr lang="en-US" sz="2400"/>
              <a:t>I.B</a:t>
            </a:r>
            <a:r>
              <a:rPr lang="en-US" sz="2400" kern="1200">
                <a:latin typeface="+mn-lt"/>
                <a:ea typeface="+mn-ea"/>
                <a:cs typeface="+mn-cs"/>
              </a:rPr>
              <a:t> World School is the </a:t>
            </a:r>
            <a:r>
              <a:rPr lang="en-US" sz="2400"/>
              <a:t>M.Y.P Eighth </a:t>
            </a:r>
            <a:r>
              <a:rPr lang="en-US" sz="2400" kern="1200">
                <a:latin typeface="+mn-lt"/>
                <a:ea typeface="+mn-ea"/>
                <a:cs typeface="+mn-cs"/>
              </a:rPr>
              <a:t>Grade Community Project.</a:t>
            </a:r>
            <a:r>
              <a:rPr lang="en-US" sz="2400"/>
              <a:t> </a:t>
            </a:r>
            <a:endParaRPr lang="en-US" sz="2400" kern="1200"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1C01EF-DC78-44CE-B213-EDF66D75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717" y="1210623"/>
            <a:ext cx="6015075" cy="1797035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EE371B4-A1D9-4EFE-8FE1-00049583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17" y="421828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E19C174-9C7C-461E-970B-43201990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295432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200" smtClean="0"/>
              <a:pPr>
                <a:spcAft>
                  <a:spcPts val="60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19BCE-C798-4F4E-964D-7B98F704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7" y="1331167"/>
            <a:ext cx="4114800" cy="33351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Service learning is at the heart of I.B philosophy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8D170-82AB-437A-98E3-FBBAF238D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4891736"/>
            <a:ext cx="4620584" cy="116144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Service learning involves using the skills &amp; concepts learned in class and applying them to a project which promotes student awareness and civic responsibility for community initiatives. </a:t>
            </a:r>
          </a:p>
        </p:txBody>
      </p:sp>
      <p:pic>
        <p:nvPicPr>
          <p:cNvPr id="7" name="Picture 6" descr="Apple with heart shape cutout">
            <a:extLst>
              <a:ext uri="{FF2B5EF4-FFF2-40B4-BE49-F238E27FC236}">
                <a16:creationId xmlns:a16="http://schemas.microsoft.com/office/drawing/2014/main" id="{B7A8EB86-1D27-4176-9403-F06F068F9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r="87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E25A0-AD4C-4B05-800C-09FA10E6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8E1F2-6CD4-462A-AECD-36FBC751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9DFD55-3C28-40EF-9E31-A92D2E4017FF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23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768" y="839755"/>
            <a:ext cx="7127032" cy="3879883"/>
          </a:xfrm>
        </p:spPr>
        <p:txBody>
          <a:bodyPr/>
          <a:lstStyle/>
          <a:p>
            <a:r>
              <a:rPr lang="en-US"/>
              <a:t>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8024" y="2164702"/>
            <a:ext cx="6865775" cy="32292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. 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3860" y="6175990"/>
            <a:ext cx="2543175" cy="545485"/>
          </a:xfrm>
        </p:spPr>
        <p:txBody>
          <a:bodyPr/>
          <a:lstStyle/>
          <a:p>
            <a:r>
              <a:rPr lang="en-US" sz="1400" b="1">
                <a:solidFill>
                  <a:schemeClr val="accent2">
                    <a:lumMod val="75000"/>
                  </a:schemeClr>
                </a:solidFill>
              </a:rPr>
              <a:t>The  cycle of the community project.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264311-3EC9-4B22-8C5A-C6034645B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454892"/>
              </p:ext>
            </p:extLst>
          </p:nvPr>
        </p:nvGraphicFramePr>
        <p:xfrm>
          <a:off x="3650248" y="913835"/>
          <a:ext cx="8413101" cy="509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7F20-DCF8-A0D4-13D5-C6C6C4AA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7" y="5390666"/>
            <a:ext cx="4428505" cy="11003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err="1"/>
              <a:t>m.y.p</a:t>
            </a:r>
            <a:r>
              <a:rPr lang="en-US"/>
              <a:t> I.B. Community project </a:t>
            </a:r>
            <a:r>
              <a:rPr lang="en-US" b="1"/>
              <a:t>deadlines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A6E20-3676-C630-69F6-18D2F0CD2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35" y="1072343"/>
            <a:ext cx="2141764" cy="5143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/>
              <a:t>October to November,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0B4D9-9A72-7E31-074B-5CFB520B4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819" y="2336694"/>
            <a:ext cx="2141764" cy="5143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/>
              <a:t>November to December, 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45587-C8B6-21DC-55ED-767C4229F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8660" y="3432812"/>
            <a:ext cx="2141764" cy="5143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/>
              <a:t>January to March,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8D2C30-17B6-63DE-5613-590801F861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2237" y="4568514"/>
            <a:ext cx="2141764" cy="5143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April,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769B3-1FB5-E185-AF46-23CE6459C6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1952" y="752567"/>
            <a:ext cx="5102680" cy="1248348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INVESTIGATING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100"/>
              <a:t>Select a mentor.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100"/>
              <a:t>Determine  a need in community  &amp; a goal to address the need.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100"/>
              <a:t>Meet with mentor to review &amp; discuss items listed in the investigating phase. 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endParaRPr lang="en-US" sz="11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E9AD37-E6B8-698A-7B79-52BF8AD879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6756" y="2336200"/>
            <a:ext cx="5102680" cy="1010842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PLANNING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Develop a plan of action &amp; record information in process journal. 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Continue research. 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Complete the proposal for action.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8043A2-8D5E-7606-BCC6-95080BDD57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8" y="3577264"/>
            <a:ext cx="5102680" cy="1010842"/>
          </a:xfrm>
        </p:spPr>
        <p:txBody>
          <a:bodyPr/>
          <a:lstStyle/>
          <a:p>
            <a:r>
              <a:rPr lang="en-US" b="1"/>
              <a:t>TAKING ACTION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Carry out the service project and record information in process journal. </a:t>
            </a:r>
            <a:endParaRPr lang="en-US" b="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8FD06C-2C3D-F47C-3994-776D7ADE4C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46631" y="4577028"/>
            <a:ext cx="5221433" cy="1525439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REFLECTING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Self-evaluate your project &amp;  learning.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Complete academic honesty form. 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Prepare your oral presentation.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Prepare your tri-fold project board</a:t>
            </a:r>
          </a:p>
          <a:p>
            <a:pPr marL="285750" indent="-285750">
              <a:buFont typeface="Wingdings" panose="020B0604020202020204" pitchFamily="34" charset="0"/>
              <a:buChar char="q"/>
            </a:pPr>
            <a:r>
              <a:rPr lang="en-US" sz="1200"/>
              <a:t>Discuss oral presentation with  mentor. 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72592DE-1D05-4D4F-2A7D-789A788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1818" y="6277182"/>
            <a:ext cx="4636942" cy="4146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400" b="1"/>
              <a:t>May 24, 2023 –Celebrate the presentations!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04104DA-9F30-7B31-0006-6EA2E405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B88-62DD-4C41-977F-D59BEF1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98" y="4341679"/>
            <a:ext cx="2508661" cy="17535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/>
              <a:t>Parental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7E83-2D8B-42EF-A2C4-5D2BBDB1F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/>
          <a:lstStyle/>
          <a:p>
            <a:r>
              <a:rPr lang="en-US"/>
              <a:t>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77839-2CFD-4BC8-85DA-9EE69CCE1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/>
          <a:lstStyle/>
          <a:p>
            <a:r>
              <a:rPr lang="en-US"/>
              <a:t>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386FF-C90F-4484-A843-D4BA75FFF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/>
          <a:lstStyle/>
          <a:p>
            <a:r>
              <a:rPr lang="en-US"/>
              <a:t>3.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0780D1-5C1B-411C-81ED-7B9970FCB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/>
          <a:lstStyle/>
          <a:p>
            <a:r>
              <a:rPr lang="en-US"/>
              <a:t>4.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BE7D8B-D1CD-44C0-AD2D-2ABA67684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6" y="1613528"/>
            <a:ext cx="5102680" cy="1010842"/>
          </a:xfrm>
        </p:spPr>
        <p:txBody>
          <a:bodyPr>
            <a:normAutofit/>
          </a:bodyPr>
          <a:lstStyle/>
          <a:p>
            <a:r>
              <a:rPr lang="en-US" dirty="0"/>
              <a:t>Your Scholar received their project guide through their Individuals &amp; Societies teacher.  Copies of the I.B M.Y.P Community Project Guide will be available  in English or Spanish on paper or on Schoology. 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2F0B15-120C-423F-8EE5-F303B19D5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9" y="2682564"/>
            <a:ext cx="5102680" cy="1010842"/>
          </a:xfrm>
        </p:spPr>
        <p:txBody>
          <a:bodyPr>
            <a:normAutofit/>
          </a:bodyPr>
          <a:lstStyle/>
          <a:p>
            <a:r>
              <a:rPr lang="en-US"/>
              <a:t>Their project will be guided by a mentor but</a:t>
            </a:r>
            <a:r>
              <a:rPr lang="en-US" b="1"/>
              <a:t> independently </a:t>
            </a:r>
            <a:r>
              <a:rPr lang="en-US"/>
              <a:t>completed by the 8</a:t>
            </a:r>
            <a:r>
              <a:rPr lang="en-US" baseline="30000"/>
              <a:t>th</a:t>
            </a:r>
            <a:r>
              <a:rPr lang="en-US"/>
              <a:t> grade scholar. Scholars must commit a </a:t>
            </a:r>
            <a:r>
              <a:rPr lang="en-US" b="1"/>
              <a:t>minimum of 15 hours</a:t>
            </a:r>
            <a:r>
              <a:rPr lang="en-US"/>
              <a:t> total to completion of this service project.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0D2644-F516-41F1-A88D-93673EA2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8" y="3755394"/>
            <a:ext cx="5102680" cy="1010842"/>
          </a:xfrm>
        </p:spPr>
        <p:txBody>
          <a:bodyPr>
            <a:normAutofit/>
          </a:bodyPr>
          <a:lstStyle/>
          <a:p>
            <a:r>
              <a:rPr lang="en-US"/>
              <a:t>Your scholar will maintain a Community Project Process Journal as they complete the project. A minimum of six entries is required (includes notes, reflections revisions, frustrations). 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05A1F0-98C1-4B11-8D9A-3C009ADC44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80" y="4824430"/>
            <a:ext cx="5102680" cy="1010842"/>
          </a:xfrm>
        </p:spPr>
        <p:txBody>
          <a:bodyPr>
            <a:normAutofit/>
          </a:bodyPr>
          <a:lstStyle/>
          <a:p>
            <a:r>
              <a:rPr lang="en-US"/>
              <a:t>As a school community we will proudly celebrate their culminating 8</a:t>
            </a:r>
            <a:r>
              <a:rPr lang="en-US" baseline="30000"/>
              <a:t>th</a:t>
            </a:r>
            <a:r>
              <a:rPr lang="en-US"/>
              <a:t> Grade M.Y.P Community Project on </a:t>
            </a:r>
            <a:r>
              <a:rPr lang="en-US" b="1"/>
              <a:t>May 24, 2023! 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8D6D0E8-3983-4B7D-ADB2-077E17AD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 sunburst">
            <a:extLst>
              <a:ext uri="{FF2B5EF4-FFF2-40B4-BE49-F238E27FC236}">
                <a16:creationId xmlns:a16="http://schemas.microsoft.com/office/drawing/2014/main" id="{CD39BD4F-51BB-434A-85EB-6AAFC6714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652" r="2" b="9675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099671"/>
            <a:ext cx="4972511" cy="336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700" b="1" kern="1200">
                <a:latin typeface="+mj-lt"/>
                <a:ea typeface="+mj-ea"/>
                <a:cs typeface="+mj-cs"/>
              </a:rPr>
              <a:t>Questions/comments about the I.B M.Y.P 8</a:t>
            </a:r>
            <a:r>
              <a:rPr lang="en-US" sz="1700" b="1" kern="1200" baseline="30000">
                <a:latin typeface="+mj-lt"/>
                <a:ea typeface="+mj-ea"/>
                <a:cs typeface="+mj-cs"/>
              </a:rPr>
              <a:t>th</a:t>
            </a:r>
            <a:r>
              <a:rPr lang="en-US" sz="1700" b="1" kern="1200">
                <a:latin typeface="+mj-lt"/>
                <a:ea typeface="+mj-ea"/>
                <a:cs typeface="+mj-cs"/>
              </a:rPr>
              <a:t> Grade Community Project?</a:t>
            </a:r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A211FAB-FCED-F7CA-70EF-FAAE3C64E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4" r="522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935" y="6356350"/>
            <a:ext cx="80532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9DFD55-3C28-40EF-9E31-A92D2E4017FF}" type="slidenum">
              <a:rPr lang="en-US" sz="1100"/>
              <a:pPr>
                <a:spcAft>
                  <a:spcPts val="600"/>
                </a:spcAft>
                <a:defRPr/>
              </a:pPr>
              <a:t>7</a:t>
            </a:fld>
            <a:endParaRPr lang="en-US" sz="1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4B7C5-36A6-6CC7-669A-65EF0E8EC741}"/>
              </a:ext>
            </a:extLst>
          </p:cNvPr>
          <p:cNvSpPr txBox="1"/>
          <p:nvPr/>
        </p:nvSpPr>
        <p:spPr>
          <a:xfrm>
            <a:off x="1400811" y="5647806"/>
            <a:ext cx="4532104" cy="4613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D9739-E6A7-5322-AA59-A0438DF22EA0}"/>
              </a:ext>
            </a:extLst>
          </p:cNvPr>
          <p:cNvSpPr txBox="1"/>
          <p:nvPr/>
        </p:nvSpPr>
        <p:spPr>
          <a:xfrm>
            <a:off x="5622823" y="5112775"/>
            <a:ext cx="38926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Interested in learning more about the MYP? please visit the IB website: www.ibo.org/myp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477" y="689613"/>
            <a:ext cx="4191293" cy="1430951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9555" y="2194750"/>
            <a:ext cx="4927215" cy="33153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 additional questions/concerns @ the project please send to:</a:t>
            </a:r>
          </a:p>
          <a:p>
            <a:r>
              <a:rPr lang="en-US" dirty="0"/>
              <a:t>Dr. Kellie Ramsey</a:t>
            </a:r>
          </a:p>
          <a:p>
            <a:r>
              <a:rPr lang="en-US" dirty="0"/>
              <a:t>Interim IB Coordinator</a:t>
            </a:r>
          </a:p>
          <a:p>
            <a:r>
              <a:rPr lang="en-US" dirty="0">
                <a:hlinkClick r:id="rId2"/>
              </a:rPr>
              <a:t>kramsey@hempsteadschools.org</a:t>
            </a:r>
            <a:endParaRPr lang="en-US" dirty="0"/>
          </a:p>
          <a:p>
            <a:r>
              <a:rPr lang="en-US" dirty="0"/>
              <a:t>(516)434-4304</a:t>
            </a:r>
          </a:p>
          <a:p>
            <a:r>
              <a:rPr lang="en-US" dirty="0"/>
              <a:t>Individuals &amp; Societies I.B Coach- Mrs. Dawn Sumner</a:t>
            </a:r>
          </a:p>
          <a:p>
            <a:r>
              <a:rPr lang="en-US" dirty="0"/>
              <a:t>Dsumner@hempsteadschools.org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7F809-A434-4A8D-A127-1C50C2DB389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DC6F004-8F9D-4F40-8394-6C4C67F70915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488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Tenorite</vt:lpstr>
      <vt:lpstr>Wingdings</vt:lpstr>
      <vt:lpstr>Office Theme</vt:lpstr>
      <vt:lpstr>The 8th grade community project</vt:lpstr>
      <vt:lpstr>Alverta B. Gray Schultz is an authorized I.B World school! </vt:lpstr>
      <vt:lpstr>Service learning is at the heart of I.B philosophy </vt:lpstr>
      <vt:lpstr>​</vt:lpstr>
      <vt:lpstr>m.y.p I.B. Community project deadlines</vt:lpstr>
      <vt:lpstr>Parental takeaways</vt:lpstr>
      <vt:lpstr>Questions/comments about the I.B M.Y.P 8th Grade Community Project?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Lamothe, Claire-Erica</cp:lastModifiedBy>
  <cp:revision>36</cp:revision>
  <dcterms:created xsi:type="dcterms:W3CDTF">2022-12-06T17:34:02Z</dcterms:created>
  <dcterms:modified xsi:type="dcterms:W3CDTF">2022-12-08T22:31:03Z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